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6" r:id="rId4"/>
    <p:sldId id="265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1659" autoAdjust="0"/>
  </p:normalViewPr>
  <p:slideViewPr>
    <p:cSldViewPr snapToGrid="0">
      <p:cViewPr varScale="1">
        <p:scale>
          <a:sx n="55" d="100"/>
          <a:sy n="55" d="100"/>
        </p:scale>
        <p:origin x="-11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FC762-FA4F-4DEC-BB65-F217442A0559}" type="datetimeFigureOut">
              <a:rPr lang="en-IN" smtClean="0"/>
              <a:pPr/>
              <a:t>27-10-2020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A1EFA-7330-4A33-9E91-EFF066E46CF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566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50862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Everything in Java is associated with classes and objects, along with its attributes and methods. For example: in real life, a car is an object. The car has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attributes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such as weight and color, and </a:t>
            </a:r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methods</a:t>
            </a: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such as drive and brake.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Procedural programming is about writing procedures or methods that perform operations on the data, while object-oriented programming is about creating objects that contain both data and methods.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Explanation about object and class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OOP is faster and easier to execute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OOP provides a clear structure for the programs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*code easier to maintain, modify and debug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*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86990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Abstraction: hiding the internal details and showing the functionality is known as abstraction.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23850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97713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keywords have specific meaning in Java, we cannot use them as names for variables, classes, methods and so on. All keywords are to be written in lower-case letters. Since Java is case-sensitive, one can use these words as identifiers by changing one or more letters to upper case. However, it is a bad practice and should be avoided.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10412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Each variable is identified with unique name that unique name is called the identifier.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A1EFA-7330-4A33-9E91-EFF066E46CF0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130657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B05868-4E8A-466A-873F-FA71063D2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752" y="1261536"/>
            <a:ext cx="7197726" cy="2421464"/>
          </a:xfrm>
        </p:spPr>
        <p:txBody>
          <a:bodyPr/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BCA-504 JAVA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PROGramming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42688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E0B543-1F95-4E67-9902-0BC167A57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34181"/>
            <a:ext cx="10131425" cy="811161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Identifiers in Java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25261E-27D3-41B7-96EE-679B4B128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479" y="1986116"/>
            <a:ext cx="10131425" cy="4513007"/>
          </a:xfrm>
        </p:spPr>
        <p:txBody>
          <a:bodyPr>
            <a:normAutofit/>
          </a:bodyPr>
          <a:lstStyle/>
          <a:p>
            <a:pPr marL="76200" marR="76200" algn="just">
              <a:lnSpc>
                <a:spcPct val="98000"/>
              </a:lnSpc>
              <a:spcAft>
                <a:spcPts val="1000"/>
              </a:spcAf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Identifiers are programmer-designed tokens. They are used for naming classes, methods, variables, objects, labels, packages and interfaces in a program. Java identifiers follow the following rules:</a:t>
            </a:r>
          </a:p>
          <a:p>
            <a:pPr marL="0" indent="0">
              <a:lnSpc>
                <a:spcPts val="15"/>
              </a:lnSpc>
              <a:spcAft>
                <a:spcPts val="1000"/>
              </a:spcAft>
              <a:buNone/>
            </a:pPr>
            <a:endParaRPr lang="en-IN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can have alphabets, digits, and the underscore and dollar sign characters.</a:t>
            </a:r>
          </a:p>
          <a:p>
            <a:pPr marL="342900" lvl="0" indent="-342900">
              <a:lnSpc>
                <a:spcPct val="98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must not begin with a digit.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Uppercase and lowercase letters are distinct.</a:t>
            </a:r>
          </a:p>
          <a:p>
            <a:pPr marL="342900" lvl="0" indent="-342900">
              <a:lnSpc>
                <a:spcPct val="98000"/>
              </a:lnSpc>
              <a:spcAft>
                <a:spcPts val="100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IN" sz="2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 can be of any length.</a:t>
            </a:r>
          </a:p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endParaRPr lang="en-IN" sz="21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2189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6ABDB9-EF03-4921-A956-32C8A5380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45806"/>
            <a:ext cx="10131425" cy="6410633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98000"/>
              </a:lnSpc>
              <a:spcAft>
                <a:spcPts val="1000"/>
              </a:spcAft>
              <a:buNone/>
              <a:tabLst>
                <a:tab pos="228600" algn="l"/>
              </a:tabLst>
            </a:pPr>
            <a:r>
              <a:rPr lang="en-IN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Java developers have followed some naming conventions.</a:t>
            </a:r>
            <a:endParaRPr lang="en-IN" sz="1800" b="1" u="sng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495300" lvl="0" indent="-342900">
              <a:lnSpc>
                <a:spcPct val="106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Names of all public methods and instance variables start with a leading lowercase letter. Examples: average, sum</a:t>
            </a: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4066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more than one word are used in a name, the second and subsequent words are marked with a leading uppercase letters. Examples: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dayTemperature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firstDayOfMonth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totalMarks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6731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private and local variables use only lowercase letters combined with underscores. Examples: length,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batch_strength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3177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classes and interfaces start with a leading uppercase letter (and each subsequent word with a leading uppercase letter). Examples: Student,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HelloJava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Vehicle,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MotorCycle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762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55905" algn="l"/>
              </a:tabLs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Variables that represent constant values use all uppercase letters and underscores between words. Examples: TOTAL F _MAX, PRINCIPAL_AMOUNT</a:t>
            </a:r>
          </a:p>
          <a:p>
            <a:pPr marL="0" indent="0">
              <a:lnSpc>
                <a:spcPts val="1200"/>
              </a:lnSpc>
              <a:spcAft>
                <a:spcPts val="1000"/>
              </a:spcAft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should be remembered that all these are conventions and not rules</a:t>
            </a: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Java Class Libraries</a:t>
            </a:r>
          </a:p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println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 ) and print( ) methods are members of the System class, which is a class predefined by Java that is automatically included in your programs.</a:t>
            </a:r>
          </a:p>
          <a:p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Java environment relies on several built-in class libraries that contain many built-in methods that provide support for such things as I/O, string handling, networking, and graphics.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9267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A22AA-1680-4710-8618-A01B32DF9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42453"/>
            <a:ext cx="10131425" cy="5840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7200" dirty="0">
                <a:solidFill>
                  <a:schemeClr val="accent6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38817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02877-A6DC-43CF-B466-008D4B1D2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85751"/>
            <a:ext cx="10131425" cy="923924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Object Oriented Programming(</a:t>
            </a:r>
            <a:r>
              <a:rPr lang="en-IN" sz="2400" b="1" dirty="0" err="1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oop</a:t>
            </a:r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)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3433DE-8CCD-41B1-9A7D-4D767323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209676"/>
            <a:ext cx="10429874" cy="543877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IN" sz="3600" b="0" i="0" dirty="0"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endParaRPr lang="en-US" sz="36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Object-Oriented Programming is a paradigm that provides many concepts, such as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abstraction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Encapsulation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9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polymorphism ,inheritance</a:t>
            </a:r>
            <a:r>
              <a:rPr lang="en-US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0" indent="0" algn="just">
              <a:buNone/>
            </a:pP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29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Java Classes/Objects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is a blueprint  or template from which objects are created.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 is an instance of a class. Object is a real world entity such as pen, laptop, chair etc.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is a group of similar objects.</a:t>
            </a:r>
          </a:p>
          <a:p>
            <a:pPr marL="0" indent="0" algn="just">
              <a:buNone/>
            </a:pPr>
            <a:endParaRPr lang="en-IN" sz="2900" b="0" i="0" dirty="0">
              <a:effectLst/>
              <a:latin typeface="Segoe UI" panose="020B0502040204020203" pitchFamily="34" charset="0"/>
            </a:endParaRPr>
          </a:p>
          <a:p>
            <a:pPr marL="0" indent="0" algn="just">
              <a:buNone/>
            </a:pPr>
            <a:r>
              <a:rPr lang="en-IN" sz="2900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Class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 class named “</a:t>
            </a:r>
            <a:r>
              <a:rPr lang="en-IN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9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yClass</a:t>
            </a: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” with variable x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IN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sz="290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yClass</a:t>
            </a: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 algn="just">
              <a:buNone/>
            </a:pPr>
            <a:r>
              <a:rPr lang="en-IN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int x = 10;</a:t>
            </a:r>
          </a:p>
          <a:p>
            <a:pPr marL="0" indent="0" algn="just">
              <a:buNone/>
            </a:pPr>
            <a:r>
              <a:rPr lang="en-IN" sz="29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buNone/>
            </a:pPr>
            <a:endParaRPr lang="en-IN" sz="1800" b="0" i="0" dirty="0">
              <a:effectLst/>
              <a:latin typeface="Segoe UI" panose="020B0502040204020203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11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729761-351D-4BD9-89B5-E91027DC2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81000"/>
            <a:ext cx="10658474" cy="6095999"/>
          </a:xfrm>
        </p:spPr>
        <p:txBody>
          <a:bodyPr/>
          <a:lstStyle/>
          <a:p>
            <a:pPr marL="0" indent="0">
              <a:buNone/>
            </a:pPr>
            <a:r>
              <a:rPr lang="en-IN" b="1" i="0" u="sng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Create an Object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Java, an object is created from a class.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an object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specify the class name, followed by the object name, and use the keyword new: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Example: Create an object call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myObj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and print the value x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class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	int x = 10;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public static void main(String[]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){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myObj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= new </a:t>
            </a:r>
            <a:r>
              <a:rPr lang="en-US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MyClass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myObj.x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b="1" i="0" u="sng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587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FBD8F0-6918-4489-A2A4-7AB0F735D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542926"/>
            <a:ext cx="10953749" cy="62293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Abstraction: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Abstraction refers to the act of representing essential features without including the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background details or explanations. Classes use the concept of abstraction and are defined as a list of abstract attributes such as size, weight and cost, and methods to operate on these attributes.</a:t>
            </a:r>
          </a:p>
          <a:p>
            <a:pPr marL="0" indent="0" algn="just">
              <a:buNone/>
            </a:pP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Encapsulation: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Encapsulation is a programming mechanism that binds together code and the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 it manipulates, and that keeps both safe from outside interference and misuse.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Ex: Student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name, regno, DOJ, read(), write()</a:t>
            </a: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1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Polymorphism: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Polymorphism (from Greek, meaning “many forms”) is the quality that allows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one interface to access a general class of actions. The specific action is determined by the exact nature of the situation.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Add()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Add(int a.int b)</a:t>
            </a:r>
          </a:p>
          <a:p>
            <a:pPr marL="0" indent="0" algn="just">
              <a:buNone/>
            </a:pP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8197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8CA65A-0AC3-4896-90F4-63D2FD513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1" y="85726"/>
            <a:ext cx="10379076" cy="677227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Inheritance: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Inheritance is the process by which one object can acquire the properties of another</a:t>
            </a:r>
            <a:r>
              <a:rPr lang="en-IN" sz="18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object. This is important because it supports the concept of hierarchical classification.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Ex: class Animal{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void eat(){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System.out.println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(“eating”);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class Dog extends Animal{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void bark(){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System.out.println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(“barking”);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class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TestInheritance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public static void main(String 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args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[]){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</a:rPr>
              <a:t>			Dog d = new Dog();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d.bark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IN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d.eat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();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}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}</a:t>
            </a:r>
          </a:p>
          <a:p>
            <a:pPr marL="0" indent="0" algn="just"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Types: 1)Single level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   2)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 level</a:t>
            </a:r>
          </a:p>
          <a:p>
            <a:pPr marL="0" indent="0" algn="just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3) hierarchical</a:t>
            </a: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0565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09496A-D78C-4955-8175-F4840E53B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28600"/>
            <a:ext cx="10131425" cy="981075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Structure of a simple program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749B04-10C2-431F-A196-7BB98E22F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76375"/>
            <a:ext cx="10131425" cy="5153025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/* This is a simple java program.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this a SampleOne.java */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class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SampleOne</a:t>
            </a:r>
            <a:endParaRPr lang="en-IN" sz="5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//your program begins with call to main method</a:t>
            </a:r>
            <a:endParaRPr lang="en-IN" sz="52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public static void main (String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args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 ])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{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(“Hello World”);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}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sz="5200" b="1" u="sng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Declaration</a:t>
            </a:r>
            <a:endParaRPr lang="en-IN" sz="5200" b="1" u="sng" dirty="0">
              <a:latin typeface="Times New Roman" panose="02020603050405020304" pitchFamily="18" charset="0"/>
              <a:ea typeface="Times New Roman Bold" panose="020208030705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line “</a:t>
            </a:r>
            <a:r>
              <a:rPr lang="en-IN" sz="52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</a:t>
            </a:r>
            <a:r>
              <a:rPr lang="en-IN" sz="5200" b="1" dirty="0" err="1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SampleOne</a:t>
            </a:r>
            <a:r>
              <a:rPr lang="en-IN" sz="52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”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declares a class, which is an object-oriented construct. Java is a true object-oriented language and therefore, </a:t>
            </a:r>
            <a:r>
              <a:rPr lang="en-IN" sz="52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everything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must be placed inside a class. </a:t>
            </a:r>
            <a:r>
              <a:rPr lang="en-IN" sz="5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SampleOne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 Java </a:t>
            </a:r>
            <a:r>
              <a:rPr lang="en-IN" sz="5200" b="1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identifier</a:t>
            </a:r>
            <a:r>
              <a:rPr lang="en-IN" sz="5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that specifies the name of the class to be defined.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IN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81422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C0803C-03A1-41A1-9F4D-516CF9BE7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438150"/>
            <a:ext cx="10131425" cy="61055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The main Line,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third line,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public static void main (String 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args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[ ])</a:t>
            </a:r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Defines a method named main. Every Java application program must include the main( ) method.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the starting point for the interpreter to begin the execution of the program.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Java</a:t>
            </a: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can have any number of classes but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only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one of them must include a main method to</a:t>
            </a:r>
          </a:p>
          <a:p>
            <a:pPr marL="0" indent="0">
              <a:buNone/>
            </a:pP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initiate the execution.</a:t>
            </a: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public: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keyword public is an access specifier that declares the main method as unprotected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IN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therefore making it accessible to all other classes.</a:t>
            </a:r>
          </a:p>
          <a:p>
            <a:pPr>
              <a:lnSpc>
                <a:spcPct val="115000"/>
              </a:lnSpc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static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which declares this method as one that belongs to the entire class and not a part of any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objects of the class.</a:t>
            </a:r>
          </a:p>
          <a:p>
            <a:pPr>
              <a:lnSpc>
                <a:spcPct val="115000"/>
              </a:lnSpc>
            </a:pP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void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type modifier void states that the main method does not return any value (but simply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prints some text to the screen).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421013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140FD5-6895-427E-9846-08625657C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361951"/>
            <a:ext cx="10131425" cy="6181724"/>
          </a:xfrm>
        </p:spPr>
        <p:txBody>
          <a:bodyPr/>
          <a:lstStyle/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Documentation Section: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documentation section comprises a set of comment lines giving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name of the program, the author and other details, which the programmer would like to refer to at a later stage. Comments must explain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why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what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classes and how of algorithms. Java permits both the single-line comments and multi-line comments. The single-line comments begin with // and end at the end of the line. For longer comments, we can create long multi-line comments by starting with a /* and ending with */. Java also uses a third style of comment /**…………*/ known as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Times New Roman Italic" panose="02020503050405090304" pitchFamily="18" charset="0"/>
                <a:cs typeface="Times New Roman" panose="02020603050405020304" pitchFamily="18" charset="0"/>
              </a:rPr>
              <a:t>documentation comment.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form of comment is used for generating documentation automatically.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Class Definitions: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Java program may contain multiple class definitions. Classes are the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and essential elements of a Java program. These classes are used to map the objects of real-world problems. The number of classes used depends on the complexity of the problem.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Main Method Class: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every Java stand-alone program requires a main method as its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 Bold" panose="02020803070505020304" pitchFamily="18" charset="0"/>
                <a:cs typeface="Times New Roman" panose="02020603050405020304" pitchFamily="18" charset="0"/>
              </a:rPr>
              <a:t>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starting point, this class is the essential part of a Java program.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04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19C98-28CF-46B6-AEE0-086DB1BDD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7650"/>
            <a:ext cx="10131425" cy="1019175"/>
          </a:xfrm>
        </p:spPr>
        <p:txBody>
          <a:bodyPr>
            <a:normAutofit/>
          </a:bodyPr>
          <a:lstStyle/>
          <a:p>
            <a:r>
              <a:rPr lang="en-IN" sz="2400" b="1" dirty="0">
                <a:effectLst/>
                <a:latin typeface="Times New Roman Bold" panose="02020803070505020304" pitchFamily="18" charset="0"/>
                <a:ea typeface="Times New Roman Bold" panose="02020803070505020304" pitchFamily="18" charset="0"/>
              </a:rPr>
              <a:t>The Java Keywords</a:t>
            </a:r>
            <a:endParaRPr lang="en-IN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05793A-CE75-498D-B468-08CF5FA45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28750"/>
            <a:ext cx="10131425" cy="5029199"/>
          </a:xfrm>
        </p:spPr>
        <p:txBody>
          <a:bodyPr/>
          <a:lstStyle/>
          <a:p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Keywords are an essential part of a language definition. They implement specific features of the language. Java language has reserved 60 words as keywords.</a:t>
            </a:r>
          </a:p>
          <a:p>
            <a:endParaRPr lang="en-IN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16BE4F4-034C-43D5-A690-F2C37A9800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8045407"/>
              </p:ext>
            </p:extLst>
          </p:nvPr>
        </p:nvGraphicFramePr>
        <p:xfrm>
          <a:off x="1688209" y="2171698"/>
          <a:ext cx="7111048" cy="42862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436">
                  <a:extLst>
                    <a:ext uri="{9D8B030D-6E8A-4147-A177-3AD203B41FA5}">
                      <a16:colId xmlns:a16="http://schemas.microsoft.com/office/drawing/2014/main" xmlns="" val="2081341058"/>
                    </a:ext>
                  </a:extLst>
                </a:gridCol>
                <a:gridCol w="2326004">
                  <a:extLst>
                    <a:ext uri="{9D8B030D-6E8A-4147-A177-3AD203B41FA5}">
                      <a16:colId xmlns:a16="http://schemas.microsoft.com/office/drawing/2014/main" xmlns="" val="1222854444"/>
                    </a:ext>
                  </a:extLst>
                </a:gridCol>
                <a:gridCol w="2496608">
                  <a:extLst>
                    <a:ext uri="{9D8B030D-6E8A-4147-A177-3AD203B41FA5}">
                      <a16:colId xmlns:a16="http://schemas.microsoft.com/office/drawing/2014/main" xmlns="" val="2405382347"/>
                    </a:ext>
                  </a:extLst>
                </a:gridCol>
              </a:tblGrid>
              <a:tr h="470618"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abstract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err="1">
                          <a:solidFill>
                            <a:schemeClr val="bg1"/>
                          </a:solidFill>
                          <a:effectLst/>
                        </a:rPr>
                        <a:t>boolean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3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break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91051347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case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cast*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catch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123066857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 err="1">
                          <a:solidFill>
                            <a:schemeClr val="bg1"/>
                          </a:solidFill>
                          <a:effectLst/>
                        </a:rPr>
                        <a:t>const</a:t>
                      </a: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*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continue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default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99466936"/>
                  </a:ext>
                </a:extLst>
              </a:tr>
              <a:tr h="535395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else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extends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false**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856502284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float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For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future*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440402428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if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implements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import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272746229"/>
                  </a:ext>
                </a:extLst>
              </a:tr>
              <a:tr h="463570"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int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interface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15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Long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059647624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null**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operator*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outer*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02439367"/>
                  </a:ext>
                </a:extLst>
              </a:tr>
              <a:tr h="472382"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solidFill>
                            <a:schemeClr val="bg1"/>
                          </a:solidFill>
                          <a:effectLst/>
                        </a:rPr>
                        <a:t>protected</a:t>
                      </a:r>
                      <a:endParaRPr lang="en-IN" sz="18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>
                          <a:effectLst/>
                        </a:rPr>
                        <a:t>public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340"/>
                        </a:lnSpc>
                        <a:spcAft>
                          <a:spcPts val="1000"/>
                        </a:spcAft>
                      </a:pPr>
                      <a:r>
                        <a:rPr lang="en-IN" sz="1800" dirty="0">
                          <a:effectLst/>
                        </a:rPr>
                        <a:t>rest*</a:t>
                      </a:r>
                      <a:endParaRPr lang="en-IN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1171008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638362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{C417B69F-203C-44CE-9954-5C48ADBB8E9A}tf03457452</Template>
  <TotalTime>416</TotalTime>
  <Words>1054</Words>
  <Application>Microsoft Office PowerPoint</Application>
  <PresentationFormat>Custom</PresentationFormat>
  <Paragraphs>163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Celestial</vt:lpstr>
      <vt:lpstr>BCA-504 JAVA PROGramming</vt:lpstr>
      <vt:lpstr>Object Oriented Programming(oop)</vt:lpstr>
      <vt:lpstr>Slide 3</vt:lpstr>
      <vt:lpstr>Slide 4</vt:lpstr>
      <vt:lpstr>Slide 5</vt:lpstr>
      <vt:lpstr>Structure of a simple program</vt:lpstr>
      <vt:lpstr>Slide 7</vt:lpstr>
      <vt:lpstr>Slide 8</vt:lpstr>
      <vt:lpstr>The Java Keywords</vt:lpstr>
      <vt:lpstr>Identifiers in Java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BCA-504 JAVA PROGramming</dc:title>
  <dc:creator>SHK</dc:creator>
  <cp:lastModifiedBy>BBH</cp:lastModifiedBy>
  <cp:revision>29</cp:revision>
  <dcterms:created xsi:type="dcterms:W3CDTF">2020-08-24T06:09:39Z</dcterms:created>
  <dcterms:modified xsi:type="dcterms:W3CDTF">2020-10-27T08:50:38Z</dcterms:modified>
</cp:coreProperties>
</file>